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5" r:id="rId4"/>
    <p:sldId id="304" r:id="rId5"/>
    <p:sldId id="284" r:id="rId6"/>
    <p:sldId id="293" r:id="rId7"/>
    <p:sldId id="282" r:id="rId8"/>
    <p:sldId id="307" r:id="rId9"/>
    <p:sldId id="309" r:id="rId10"/>
    <p:sldId id="300" r:id="rId11"/>
    <p:sldId id="283" r:id="rId12"/>
    <p:sldId id="308" r:id="rId13"/>
    <p:sldId id="310" r:id="rId14"/>
    <p:sldId id="257" r:id="rId15"/>
    <p:sldId id="272" r:id="rId16"/>
    <p:sldId id="258" r:id="rId17"/>
    <p:sldId id="287" r:id="rId18"/>
    <p:sldId id="273" r:id="rId19"/>
    <p:sldId id="280" r:id="rId20"/>
    <p:sldId id="277" r:id="rId21"/>
    <p:sldId id="274" r:id="rId22"/>
    <p:sldId id="296" r:id="rId23"/>
    <p:sldId id="279" r:id="rId24"/>
    <p:sldId id="275" r:id="rId25"/>
    <p:sldId id="278" r:id="rId26"/>
    <p:sldId id="281" r:id="rId27"/>
    <p:sldId id="306" r:id="rId28"/>
    <p:sldId id="276" r:id="rId29"/>
    <p:sldId id="290" r:id="rId30"/>
    <p:sldId id="294" r:id="rId31"/>
    <p:sldId id="299" r:id="rId32"/>
    <p:sldId id="298" r:id="rId33"/>
    <p:sldId id="259" r:id="rId34"/>
    <p:sldId id="260" r:id="rId35"/>
    <p:sldId id="261" r:id="rId36"/>
    <p:sldId id="262" r:id="rId37"/>
    <p:sldId id="263" r:id="rId38"/>
    <p:sldId id="264" r:id="rId39"/>
    <p:sldId id="265" r:id="rId40"/>
    <p:sldId id="267" r:id="rId41"/>
    <p:sldId id="297" r:id="rId42"/>
    <p:sldId id="266" r:id="rId43"/>
    <p:sldId id="268" r:id="rId44"/>
    <p:sldId id="269" r:id="rId45"/>
    <p:sldId id="301" r:id="rId46"/>
    <p:sldId id="302" r:id="rId47"/>
    <p:sldId id="303" r:id="rId48"/>
    <p:sldId id="271" r:id="rId49"/>
    <p:sldId id="305" r:id="rId50"/>
    <p:sldId id="270" r:id="rId51"/>
    <p:sldId id="295" r:id="rId5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11" autoAdjust="0"/>
    <p:restoredTop sz="94660"/>
  </p:normalViewPr>
  <p:slideViewPr>
    <p:cSldViewPr>
      <p:cViewPr varScale="1">
        <p:scale>
          <a:sx n="70" d="100"/>
          <a:sy n="70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5E5E2-0A41-49EF-BC2A-514D30A34B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98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A7A88-0DAD-40EF-AB91-660F294BE9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528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145FC-32C7-4FCF-89DD-DC6955A9E3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783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77140-B0D2-4C6D-9F32-FBF20FBBC0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012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EE3B2-19C6-492A-9F95-58FA8AA2F0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233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2461A-ABB2-45FC-A587-4531D042DD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77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50346-8B22-4870-9B4B-01CADD1D48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682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E5888-F6A2-4125-B920-8518C187D6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99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86B8F-2DFF-4FA0-9925-4E6B0EEE86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1121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DEEF7-B819-4CAB-8415-65C6BA46E2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94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C51DE-1D65-48F7-8A6B-91425C0A89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19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9D458-2D5B-4F9D-8F6D-30F991476F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343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D84C8-76E1-4873-BBCD-133804EC3A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487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A91FD-4550-443E-9465-FF086C3CB5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271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A6135-C40C-41FC-9F01-CEEA8E8ECF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29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86401-E1A1-4C0F-8B6C-B0BDB8FCB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42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DD99F43-2D77-446B-919B-78A340A7D9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v/JSgJOdqCe5c?hl=en_US&amp;version=3&amp;rel=0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v/ZyFPM3oVwmw?hl=en_US&amp;version=3&amp;rel=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What to Save in a House of Worship Fire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3907970"/>
            <a:ext cx="5638800" cy="195942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Presented by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New York State Association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 of Fire </a:t>
            </a:r>
            <a:r>
              <a:rPr lang="en-US" altLang="en-US" dirty="0" smtClean="0"/>
              <a:t>Chaplains, Inc.</a:t>
            </a:r>
            <a:endParaRPr lang="en-US" alt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>
                <a:cs typeface="Arial" charset="0"/>
              </a:rPr>
              <a:t>© 2005/2017 New York State Association of Fire </a:t>
            </a:r>
            <a:r>
              <a:rPr lang="en-US" altLang="en-US" sz="1400" dirty="0" smtClean="0">
                <a:cs typeface="Arial" charset="0"/>
              </a:rPr>
              <a:t>Chaplains, Inc.</a:t>
            </a:r>
            <a:endParaRPr lang="en-US" altLang="en-US" sz="1400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>
                <a:cs typeface="Arial" charset="0"/>
              </a:rPr>
              <a:t>Written by Past Chief Chaplain Kenneth Hessel 2014-2016</a:t>
            </a:r>
          </a:p>
        </p:txBody>
      </p:sp>
      <p:pic>
        <p:nvPicPr>
          <p:cNvPr id="205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27432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Statistics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Leading Areas of Fire Origin  </a:t>
            </a:r>
            <a:r>
              <a:rPr lang="en-US" altLang="en-US" u="sng" dirty="0" smtClean="0"/>
              <a:t>1998</a:t>
            </a:r>
            <a:r>
              <a:rPr lang="en-US" altLang="en-US" dirty="0" smtClean="0"/>
              <a:t>       </a:t>
            </a:r>
            <a:r>
              <a:rPr lang="en-US" altLang="en-US" u="sng" dirty="0" smtClean="0"/>
              <a:t>2011</a:t>
            </a:r>
          </a:p>
          <a:p>
            <a:pPr eaLnBrk="1" hangingPunct="1"/>
            <a:r>
              <a:rPr lang="en-US" altLang="en-US" dirty="0" smtClean="0"/>
              <a:t>Large Assembly Area		10%</a:t>
            </a:r>
          </a:p>
          <a:p>
            <a:pPr eaLnBrk="1" hangingPunct="1"/>
            <a:r>
              <a:rPr lang="en-US" altLang="en-US" dirty="0" smtClean="0"/>
              <a:t>Kitchen					10%        23%</a:t>
            </a:r>
          </a:p>
          <a:p>
            <a:pPr eaLnBrk="1" hangingPunct="1"/>
            <a:r>
              <a:rPr lang="en-US" altLang="en-US" dirty="0" smtClean="0"/>
              <a:t>Exterior Wall				  9%          4%</a:t>
            </a:r>
          </a:p>
          <a:p>
            <a:pPr eaLnBrk="1" hangingPunct="1"/>
            <a:r>
              <a:rPr lang="en-US" altLang="en-US" dirty="0" smtClean="0"/>
              <a:t>Ceiling/Roof				  9%          4%</a:t>
            </a:r>
          </a:p>
          <a:p>
            <a:pPr eaLnBrk="1" hangingPunct="1"/>
            <a:r>
              <a:rPr lang="en-US" altLang="en-US" dirty="0" smtClean="0"/>
              <a:t>Heating Equipment Room	  7%          7%</a:t>
            </a:r>
          </a:p>
          <a:p>
            <a:pPr eaLnBrk="1" hangingPunct="1"/>
            <a:r>
              <a:rPr lang="en-US" altLang="en-US" dirty="0" smtClean="0"/>
              <a:t>Small Assembly Area		  7%          4%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Statistics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en-US" altLang="en-US" dirty="0" smtClean="0"/>
              <a:t>Top 4 Causes (1998)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en-US" altLang="en-US" dirty="0" smtClean="0"/>
              <a:t>Arson (670 between 1/1/95 &amp; 9/8/98)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en-US" altLang="en-US" dirty="0" smtClean="0"/>
              <a:t>Electrical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en-US" altLang="en-US" dirty="0" smtClean="0"/>
              <a:t>Open Flame 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en-US" altLang="en-US" dirty="0" smtClean="0"/>
              <a:t>Heating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 rev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Statistics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en-US" altLang="en-US" dirty="0" smtClean="0"/>
              <a:t>Top 4 Causes (NFPA 2011)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en-US" altLang="en-US" dirty="0" smtClean="0"/>
              <a:t>Cooking Equipment (28%)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en-US" altLang="en-US" dirty="0" smtClean="0"/>
              <a:t>Heating Equipment (17%)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en-US" altLang="en-US" dirty="0" smtClean="0"/>
              <a:t>Arson (15%)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en-US" altLang="en-US" dirty="0" smtClean="0"/>
              <a:t>Electrical &amp; Lighting (9%)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en-US" altLang="en-US" dirty="0" smtClean="0"/>
              <a:t>Candles (4%)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en-US" altLang="en-US" dirty="0" smtClean="0"/>
              <a:t>Lightning (4%)</a:t>
            </a:r>
          </a:p>
        </p:txBody>
      </p:sp>
    </p:spTree>
    <p:extLst>
      <p:ext uri="{BB962C8B-B14F-4D97-AF65-F5344CB8AC3E}">
        <p14:creationId xmlns:p14="http://schemas.microsoft.com/office/powerpoint/2010/main" val="53108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 rev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Statistics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en-US" altLang="en-US" dirty="0" smtClean="0"/>
              <a:t>Pew Research 1996-2015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72948"/>
            <a:ext cx="8458200" cy="408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6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rev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Statistics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mtClean="0"/>
              <a:t>Church Mutual Insurance -2004</a:t>
            </a:r>
          </a:p>
          <a:p>
            <a:pPr algn="just" eaLnBrk="1" hangingPunct="1">
              <a:buFontTx/>
              <a:buNone/>
            </a:pPr>
            <a:r>
              <a:rPr lang="en-US" altLang="en-US" smtClean="0"/>
              <a:t>“Church Mutual insures more than 90,000 worship centers across the United States.  For the past several years we’ve received about 2,100 claims a year for fire damage.”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Statistics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en-US" altLang="en-US" smtClean="0"/>
              <a:t>Top 5 Causes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en-US" altLang="en-US" smtClean="0"/>
              <a:t>Lightning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en-US" altLang="en-US" smtClean="0"/>
              <a:t>Electrical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en-US" altLang="en-US" smtClean="0"/>
              <a:t>Arson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en-US" altLang="en-US" smtClean="0"/>
              <a:t>Cooking accidents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en-US" altLang="en-US" smtClean="0"/>
              <a:t>Heating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rev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Styles of Houses of Worship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Traditional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 smtClean="0"/>
          </a:p>
          <a:p>
            <a:pPr marL="609600" indent="-609600"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bridet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925" y="274638"/>
            <a:ext cx="7802563" cy="585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u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534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1stBa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82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Objectives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The learner will be able to . . .</a:t>
            </a:r>
          </a:p>
          <a:p>
            <a:pPr eaLnBrk="1" hangingPunct="1"/>
            <a:r>
              <a:rPr lang="en-US" altLang="en-US" smtClean="0"/>
              <a:t>Identify the leading causes of House of Worship fires.</a:t>
            </a:r>
          </a:p>
          <a:p>
            <a:pPr eaLnBrk="1" hangingPunct="1"/>
            <a:r>
              <a:rPr lang="en-US" altLang="en-US" smtClean="0"/>
              <a:t>Recognize different styles of Houses of Worship.</a:t>
            </a:r>
          </a:p>
          <a:p>
            <a:pPr eaLnBrk="1" hangingPunct="1"/>
            <a:r>
              <a:rPr lang="en-US" altLang="en-US" smtClean="0"/>
              <a:t>Restate what possessions to try to save in a House of Worship fire.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Isl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Styles of Houses of Worship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Traditional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Wood Frame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woodframe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838200"/>
            <a:ext cx="33940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3" name="Picture 8" descr="woodframe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0463" y="1600200"/>
            <a:ext cx="33940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woodfra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05800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Styles of Houses of Worship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Traditional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Wood Frame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Modern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Presbyterian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925" y="274638"/>
            <a:ext cx="7802563" cy="585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S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70104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066800"/>
            <a:ext cx="8102600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Styles of Houses of Worship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Traditional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Wood Frame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Modern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Store Front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Store1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925" y="274638"/>
            <a:ext cx="7802563" cy="585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Boston, MA</a:t>
            </a:r>
            <a:br>
              <a:rPr lang="en-US" altLang="en-US" smtClean="0"/>
            </a:br>
            <a:r>
              <a:rPr lang="en-US" altLang="en-US" smtClean="0"/>
              <a:t>January 18, 2005</a:t>
            </a:r>
          </a:p>
        </p:txBody>
      </p:sp>
      <p:pic>
        <p:nvPicPr>
          <p:cNvPr id="39943" name="Picture 7" descr="Bostonfire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563" y="2671763"/>
            <a:ext cx="3571875" cy="2381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5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sz="2800" smtClean="0"/>
          </a:p>
          <a:p>
            <a:pPr eaLnBrk="1" hangingPunct="1">
              <a:buFontTx/>
              <a:buNone/>
            </a:pPr>
            <a:endParaRPr lang="en-US" altLang="en-US" sz="2800" smtClean="0"/>
          </a:p>
          <a:p>
            <a:pPr eaLnBrk="1" hangingPunct="1">
              <a:buFontTx/>
              <a:buNone/>
            </a:pPr>
            <a:r>
              <a:rPr lang="en-US" altLang="en-US" smtClean="0"/>
              <a:t>A fire tore through the Church severely damaging the pre-Civil War landmark.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store-westbury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925" y="274638"/>
            <a:ext cx="7802563" cy="585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Budda Church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228600"/>
            <a:ext cx="4449763" cy="632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Hindu Church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765175"/>
            <a:ext cx="8001000" cy="5327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Incident Priorities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just" eaLnBrk="1" hangingPunct="1">
              <a:buFontTx/>
              <a:buAutoNum type="arabicPeriod"/>
            </a:pPr>
            <a:r>
              <a:rPr lang="en-US" altLang="en-US" smtClean="0"/>
              <a:t>Life Safety</a:t>
            </a:r>
          </a:p>
          <a:p>
            <a:pPr marL="990600" lvl="1" indent="-533400" algn="just" eaLnBrk="1" hangingPunct="1">
              <a:buFontTx/>
              <a:buNone/>
            </a:pPr>
            <a:r>
              <a:rPr lang="en-US" altLang="en-US" smtClean="0"/>
              <a:t>A.	Firefighter</a:t>
            </a:r>
          </a:p>
          <a:p>
            <a:pPr marL="990600" lvl="1" indent="-533400" algn="just" eaLnBrk="1" hangingPunct="1">
              <a:buFontTx/>
              <a:buNone/>
            </a:pPr>
            <a:r>
              <a:rPr lang="en-US" altLang="en-US" smtClean="0"/>
              <a:t>B.	Civilian</a:t>
            </a:r>
          </a:p>
          <a:p>
            <a:pPr marL="990600" lvl="1" indent="-533400" algn="just" eaLnBrk="1" hangingPunct="1">
              <a:buFontTx/>
              <a:buNone/>
            </a:pPr>
            <a:endParaRPr lang="en-US" altLang="en-US" smtClean="0"/>
          </a:p>
          <a:p>
            <a:pPr marL="609600" indent="-609600" algn="just" eaLnBrk="1" hangingPunct="1">
              <a:buFontTx/>
              <a:buAutoNum type="arabicPeriod"/>
            </a:pPr>
            <a:r>
              <a:rPr lang="en-US" altLang="en-US" smtClean="0"/>
              <a:t>Incident Stabilization</a:t>
            </a:r>
          </a:p>
          <a:p>
            <a:pPr marL="990600" lvl="1" indent="-533400" algn="just" eaLnBrk="1" hangingPunct="1">
              <a:buFontTx/>
              <a:buNone/>
            </a:pPr>
            <a:r>
              <a:rPr lang="en-US" altLang="en-US" smtClean="0"/>
              <a:t>	Goal is to minimize the amount of damage or spread of the incident once FD intercedes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Incident Priorities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just" eaLnBrk="1" hangingPunct="1">
              <a:buFontTx/>
              <a:buAutoNum type="arabicPeriod" startAt="3"/>
            </a:pPr>
            <a:r>
              <a:rPr lang="en-US" altLang="en-US" smtClean="0"/>
              <a:t>Property Conservation</a:t>
            </a:r>
          </a:p>
          <a:p>
            <a:pPr marL="990600" lvl="1" indent="-533400" algn="just" eaLnBrk="1" hangingPunct="1">
              <a:buFontTx/>
              <a:buNone/>
            </a:pPr>
            <a:r>
              <a:rPr lang="en-US" altLang="en-US" smtClean="0"/>
              <a:t>A.	Not just Salvage and Overhaul part of firefighting.</a:t>
            </a:r>
          </a:p>
          <a:p>
            <a:pPr marL="990600" lvl="1" indent="-533400" algn="just" eaLnBrk="1" hangingPunct="1">
              <a:buFontTx/>
              <a:buNone/>
            </a:pPr>
            <a:r>
              <a:rPr lang="en-US" altLang="en-US" smtClean="0"/>
              <a:t>B.	Can start with initial attack line</a:t>
            </a:r>
          </a:p>
          <a:p>
            <a:pPr marL="1752600" lvl="3" indent="-381000" algn="just" eaLnBrk="1" hangingPunct="1">
              <a:buFontTx/>
              <a:buAutoNum type="arabicPeriod"/>
            </a:pPr>
            <a:r>
              <a:rPr lang="en-US" altLang="en-US" smtClean="0"/>
              <a:t>Stream Management</a:t>
            </a:r>
          </a:p>
          <a:p>
            <a:pPr marL="1752600" lvl="3" indent="-381000" algn="just" eaLnBrk="1" hangingPunct="1">
              <a:buFontTx/>
              <a:buAutoNum type="arabicPeriod"/>
            </a:pPr>
            <a:r>
              <a:rPr lang="en-US" altLang="en-US" smtClean="0"/>
              <a:t>Aggressive Ventilation</a:t>
            </a:r>
          </a:p>
          <a:p>
            <a:pPr marL="1752600" lvl="3" indent="-381000" algn="just" eaLnBrk="1" hangingPunct="1">
              <a:buFontTx/>
              <a:buAutoNum type="arabicPeriod"/>
            </a:pPr>
            <a:r>
              <a:rPr lang="en-US" altLang="en-US" smtClean="0"/>
              <a:t>Salvage covers/tarps</a:t>
            </a:r>
          </a:p>
          <a:p>
            <a:pPr marL="1752600" lvl="3" indent="-381000" algn="just" eaLnBrk="1" hangingPunct="1">
              <a:buFontTx/>
              <a:buAutoNum type="arabicPeriod"/>
            </a:pPr>
            <a:r>
              <a:rPr lang="en-US" altLang="en-US" smtClean="0"/>
              <a:t>Committing necessary resources to protect contents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Incident Priorities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“</a:t>
            </a:r>
            <a:r>
              <a:rPr lang="en-US" altLang="en-US" smtClean="0"/>
              <a:t>Effective property conservation measures can have a positive impact on property owner and the community.  Irreplaceable possessions can be saved, damage reduced, and the structure reoccupied within a minimum amount of time.”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sz="2000" smtClean="0"/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/>
              <a:t>Managing Company Tactical Operations:  Strategy and Tactics  Nassau County Vocational Education &amp; Extension Board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Tabern1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8"/>
          <a:stretch>
            <a:fillRect/>
          </a:stretch>
        </p:blipFill>
        <p:spPr bwMode="auto">
          <a:xfrm>
            <a:off x="4572000" y="2819400"/>
            <a:ext cx="2741613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Possessions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Catholic and Orthodox Churches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	1.	Holy Scriptures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	2.	Tabernacle/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		Antimis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Possessions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Protestant Churches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	1.	Holy Scriptures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	2.	Communion 	Ware</a:t>
            </a:r>
          </a:p>
        </p:txBody>
      </p:sp>
      <p:pic>
        <p:nvPicPr>
          <p:cNvPr id="12296" name="Picture 8" descr="war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2813" y="3938588"/>
            <a:ext cx="3889375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8" name="Picture 10" descr="bibl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5638" y="1600200"/>
            <a:ext cx="1863725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Possessions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Jewish Synagogue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	1.	Holy Scriptures-	Torah/Scrolls</a:t>
            </a:r>
          </a:p>
        </p:txBody>
      </p:sp>
      <p:pic>
        <p:nvPicPr>
          <p:cNvPr id="13321" name="Picture 9" descr="scroll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0988" y="1600200"/>
            <a:ext cx="2613025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2" name="Picture 10" descr="Scroll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8663" y="3938588"/>
            <a:ext cx="1716087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4800" smtClean="0"/>
              <a:t>Possessions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mtClean="0"/>
              <a:t>Islam Temple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Koran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mtClean="0"/>
              <a:t>2.	No sacred objects to save.</a:t>
            </a:r>
          </a:p>
          <a:p>
            <a:pPr marL="609600" indent="-609600" eaLnBrk="1" hangingPunct="1">
              <a:buFontTx/>
              <a:buNone/>
            </a:pPr>
            <a:endParaRPr lang="en-US" altLang="en-US" smtClean="0"/>
          </a:p>
        </p:txBody>
      </p:sp>
      <p:pic>
        <p:nvPicPr>
          <p:cNvPr id="14340" name="Picture 4" descr="Isalm-inside"/>
          <p:cNvPicPr>
            <a:picLocks noChangeAspect="1" noChangeArrowheads="1"/>
          </p:cNvPicPr>
          <p:nvPr/>
        </p:nvPicPr>
        <p:blipFill>
          <a:blip r:embed="rId2">
            <a:lum brigh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76600"/>
            <a:ext cx="4500563" cy="3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Perth Amboy, NJ</a:t>
            </a:r>
            <a:br>
              <a:rPr lang="en-US" altLang="en-US" smtClean="0"/>
            </a:br>
            <a:r>
              <a:rPr lang="en-US" altLang="en-US" smtClean="0"/>
              <a:t>October 28, 2013</a:t>
            </a:r>
          </a:p>
        </p:txBody>
      </p:sp>
      <p:sp>
        <p:nvSpPr>
          <p:cNvPr id="5123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sz="2800" smtClean="0"/>
          </a:p>
          <a:p>
            <a:pPr eaLnBrk="1" hangingPunct="1">
              <a:buFontTx/>
              <a:buNone/>
            </a:pPr>
            <a:endParaRPr lang="en-US" altLang="en-US" sz="2800" smtClean="0"/>
          </a:p>
        </p:txBody>
      </p:sp>
      <p:pic>
        <p:nvPicPr>
          <p:cNvPr id="5124" name="JSgJOdqCe5c?hl=en_US&amp;version=3&amp;rel=0"/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24012"/>
            <a:ext cx="779780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Possessions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Jehovah Witness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1.	“It’s a place of prayer”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No sacred objects to save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2.	Recently a style being built has no (or few) windows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15165"/>
            <a:ext cx="4038600" cy="209603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Possessions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Mormon/Latter Day Saints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3 types of Houses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Ward houses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No sacred objects to save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Stake houses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No sacred objects to save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Family Life Centers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1800" smtClean="0"/>
              <a:t>Genealogical materials</a:t>
            </a:r>
          </a:p>
        </p:txBody>
      </p:sp>
      <p:pic>
        <p:nvPicPr>
          <p:cNvPr id="71700" name="Picture 20" descr="LDS-Outsid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295400"/>
            <a:ext cx="3086100" cy="2314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01" name="Picture 21" descr="LDS-insid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8588" y="3802063"/>
            <a:ext cx="3097212" cy="2324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Possessions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Mormon/Latter Day Saints</a:t>
            </a:r>
          </a:p>
          <a:p>
            <a:pPr eaLnBrk="1" hangingPunct="1"/>
            <a:r>
              <a:rPr lang="en-US" altLang="en-US" sz="2800" smtClean="0"/>
              <a:t>Temple</a:t>
            </a:r>
          </a:p>
          <a:p>
            <a:pPr lvl="1" eaLnBrk="1" hangingPunct="1"/>
            <a:r>
              <a:rPr lang="en-US" altLang="en-US" sz="2400" smtClean="0"/>
              <a:t>Once initial open house is completed, very hard for non-Mormons to access.</a:t>
            </a:r>
          </a:p>
          <a:p>
            <a:pPr lvl="1" eaLnBrk="1" hangingPunct="1"/>
            <a:r>
              <a:rPr lang="en-US" altLang="en-US" sz="2400" smtClean="0"/>
              <a:t>Will have objects to save		</a:t>
            </a:r>
          </a:p>
        </p:txBody>
      </p:sp>
      <p:pic>
        <p:nvPicPr>
          <p:cNvPr id="15365" name="Picture 5" descr="LDSTemp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981200"/>
            <a:ext cx="4191000" cy="3143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Possessions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Buddhist Temple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	1.	Statue of Buddha</a:t>
            </a:r>
          </a:p>
        </p:txBody>
      </p:sp>
      <p:pic>
        <p:nvPicPr>
          <p:cNvPr id="17417" name="Picture 9" descr="IM00063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Possessions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		Hindu Temple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	1.	Deities/Statues</a:t>
            </a:r>
          </a:p>
        </p:txBody>
      </p:sp>
      <p:pic>
        <p:nvPicPr>
          <p:cNvPr id="18438" name="Picture 6" descr="Hindu Alta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6025" y="1600200"/>
            <a:ext cx="3282950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Content Placeholder 2"/>
          <p:cNvPicPr>
            <a:picLocks noGrp="1" noChangeAspect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3938588"/>
            <a:ext cx="3352800" cy="21875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Possessions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		Hindu Temple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	1.	Deities/Statues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	2.	Murti – Statue of the founder/leader of temple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47913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Possessions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		Hindu Temple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	1.	Deities/Statues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	2.	Murti – Statue of the founder/leader of temple.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	3.	Hundi –Offering box.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28800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Possessions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Hindu Temple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	1.	Deities/Statues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	2.	Murti – Statue of the founder/leader of temple.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	3.	Hundi –Offering box.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	4.	Tulsi – sacred plant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8588" y="3938588"/>
            <a:ext cx="2917825" cy="2187575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600200"/>
            <a:ext cx="2895600" cy="2209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Other Considerations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smtClean="0"/>
              <a:t>Historical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smtClean="0"/>
              <a:t>Cemetery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smtClean="0"/>
              <a:t>Stained Glass Windows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a.	Rosetta Window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smtClean="0"/>
              <a:t>Other Buildings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smtClean="0"/>
              <a:t>Official Records/Computers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smtClean="0"/>
              <a:t>Automatic Alarms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smtClean="0"/>
              <a:t>Language/Cultural Barriers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smtClean="0"/>
              <a:t>Crowd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Crowd Control</a:t>
            </a:r>
            <a:br>
              <a:rPr lang="en-US" altLang="en-US" smtClean="0"/>
            </a:br>
            <a:r>
              <a:rPr lang="en-US" altLang="en-US" smtClean="0"/>
              <a:t>Olean NY 8/28/2011</a:t>
            </a:r>
          </a:p>
        </p:txBody>
      </p:sp>
      <p:pic>
        <p:nvPicPr>
          <p:cNvPr id="48131" name="ZyFPM3oVwmw?hl=en_US&amp;version=3&amp;rel=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600200"/>
            <a:ext cx="8051800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Lake Worth Texas</a:t>
            </a:r>
            <a:br>
              <a:rPr lang="en-US" altLang="en-US" smtClean="0"/>
            </a:br>
            <a:r>
              <a:rPr lang="en-US" altLang="en-US" smtClean="0"/>
              <a:t>February 15, 1999</a:t>
            </a:r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sz="2800" smtClean="0"/>
          </a:p>
          <a:p>
            <a:pPr eaLnBrk="1" hangingPunct="1">
              <a:buFontTx/>
              <a:buNone/>
            </a:pPr>
            <a:r>
              <a:rPr lang="en-US" altLang="en-US" smtClean="0"/>
              <a:t>A fire in a single-story church building resulted in the death of three fighters after a roof collapse</a:t>
            </a:r>
          </a:p>
        </p:txBody>
      </p:sp>
      <p:pic>
        <p:nvPicPr>
          <p:cNvPr id="34829" name="Picture 13" descr="WORTH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09800"/>
            <a:ext cx="4038600" cy="27146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" grpId="0"/>
      <p:bldP spid="34828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Preplan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The best advice is to take time to preplan your neighborhood Houses of Worship.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1.	Learn style &amp; setup of Building.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2.	Find what to save and locations of 	items.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3.	Build relations with local clergy.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Summary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What are the leading causes of House of Worship Fires?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Where are the leading areas of Fire Origin?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What are the four styles of Houses of Worship?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What are the possessions to save in a House of Worship Fire?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Brooklyn, NY</a:t>
            </a:r>
            <a:br>
              <a:rPr lang="en-US" altLang="en-US" smtClean="0"/>
            </a:br>
            <a:r>
              <a:rPr lang="en-US" altLang="en-US" smtClean="0"/>
              <a:t>February 11, 2005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>
              <a:buFontTx/>
              <a:buNone/>
            </a:pPr>
            <a:r>
              <a:rPr lang="en-US" altLang="en-US" smtClean="0"/>
              <a:t>Torah Scroll saved from Burning Synagogue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z="2800" smtClean="0"/>
          </a:p>
        </p:txBody>
      </p:sp>
      <p:pic>
        <p:nvPicPr>
          <p:cNvPr id="55302" name="Picture 6" descr="wabc_021105_brookfire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209800"/>
            <a:ext cx="3903663" cy="2927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Statistics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U.S. Fire Administration 1996-1998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mtClean="0"/>
              <a:t>An average of 1,300 House of Worship fires reported/year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mtClean="0"/>
              <a:t>Of Houses of Worship that reported fires: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smtClean="0"/>
              <a:t>65% had no smoke alarms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smtClean="0"/>
              <a:t>96% had no sprinkler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Statistics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NFPA Religious &amp; Funeral Properties (2007-2011)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Reported fires fell from 3,500 in 1980 to 1,660 in 2011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dirty="0" smtClean="0"/>
              <a:t>An average of 1,700 House of Worship fires reported/year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dirty="0" smtClean="0"/>
              <a:t>Of Houses of Worship that reported fires: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dirty="0" smtClean="0"/>
              <a:t>31% took place between 9:00 pm &amp; 9:00 am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dirty="0" smtClean="0"/>
              <a:t>They accounted for 65% of direct property damage.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Statistics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NFPA  2011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Sprinklers were present in: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				 12%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Damage in unsprinklered buildings: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				$ 67,000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Damage in sprinklered buildings: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				$ 18,000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				</a:t>
            </a:r>
            <a:r>
              <a:rPr lang="en-US" altLang="en-US" sz="6000" dirty="0" smtClean="0"/>
              <a:t>73% less</a:t>
            </a:r>
          </a:p>
        </p:txBody>
      </p:sp>
    </p:spTree>
    <p:extLst>
      <p:ext uri="{BB962C8B-B14F-4D97-AF65-F5344CB8AC3E}">
        <p14:creationId xmlns:p14="http://schemas.microsoft.com/office/powerpoint/2010/main" val="209388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603</Words>
  <Application>Microsoft Office PowerPoint</Application>
  <PresentationFormat>On-screen Show (4:3)</PresentationFormat>
  <Paragraphs>200</Paragraphs>
  <Slides>51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Arial</vt:lpstr>
      <vt:lpstr>Wingdings</vt:lpstr>
      <vt:lpstr>Default Design</vt:lpstr>
      <vt:lpstr>What to Save in a House of Worship Fire</vt:lpstr>
      <vt:lpstr>Objectives</vt:lpstr>
      <vt:lpstr>Boston, MA January 18, 2005</vt:lpstr>
      <vt:lpstr>Perth Amboy, NJ October 28, 2013</vt:lpstr>
      <vt:lpstr>Lake Worth Texas February 15, 1999</vt:lpstr>
      <vt:lpstr>Brooklyn, NY February 11, 2005</vt:lpstr>
      <vt:lpstr>Statistics</vt:lpstr>
      <vt:lpstr>Statistics</vt:lpstr>
      <vt:lpstr>Statistics</vt:lpstr>
      <vt:lpstr>Statistics</vt:lpstr>
      <vt:lpstr>Statistics</vt:lpstr>
      <vt:lpstr>Statistics</vt:lpstr>
      <vt:lpstr>Statistics</vt:lpstr>
      <vt:lpstr>Statistics</vt:lpstr>
      <vt:lpstr>Statistics</vt:lpstr>
      <vt:lpstr>Styles of Houses of Worship</vt:lpstr>
      <vt:lpstr>PowerPoint Presentation</vt:lpstr>
      <vt:lpstr>PowerPoint Presentation</vt:lpstr>
      <vt:lpstr>PowerPoint Presentation</vt:lpstr>
      <vt:lpstr>PowerPoint Presentation</vt:lpstr>
      <vt:lpstr>Styles of Houses of Worship</vt:lpstr>
      <vt:lpstr>PowerPoint Presentation</vt:lpstr>
      <vt:lpstr>PowerPoint Presentation</vt:lpstr>
      <vt:lpstr>Styles of Houses of Worship</vt:lpstr>
      <vt:lpstr>PowerPoint Presentation</vt:lpstr>
      <vt:lpstr>PowerPoint Presentation</vt:lpstr>
      <vt:lpstr>PowerPoint Presentation</vt:lpstr>
      <vt:lpstr>Styles of Houses of Worship</vt:lpstr>
      <vt:lpstr>PowerPoint Presentation</vt:lpstr>
      <vt:lpstr>PowerPoint Presentation</vt:lpstr>
      <vt:lpstr>PowerPoint Presentation</vt:lpstr>
      <vt:lpstr>PowerPoint Presentation</vt:lpstr>
      <vt:lpstr>Incident Priorities</vt:lpstr>
      <vt:lpstr>Incident Priorities</vt:lpstr>
      <vt:lpstr>Incident Priorities</vt:lpstr>
      <vt:lpstr>Possessions</vt:lpstr>
      <vt:lpstr>Possessions</vt:lpstr>
      <vt:lpstr>Possessions</vt:lpstr>
      <vt:lpstr>Possessions</vt:lpstr>
      <vt:lpstr>Possessions</vt:lpstr>
      <vt:lpstr>Possessions</vt:lpstr>
      <vt:lpstr>Possessions</vt:lpstr>
      <vt:lpstr>Possessions</vt:lpstr>
      <vt:lpstr>Possessions</vt:lpstr>
      <vt:lpstr>Possessions</vt:lpstr>
      <vt:lpstr>Possessions</vt:lpstr>
      <vt:lpstr>Possessions</vt:lpstr>
      <vt:lpstr>Other Considerations</vt:lpstr>
      <vt:lpstr>Crowd Control Olean NY 8/28/2011</vt:lpstr>
      <vt:lpstr>Preplan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to Save in a House of Worship Fire</dc:title>
  <dc:creator>hessel</dc:creator>
  <cp:lastModifiedBy>Leon</cp:lastModifiedBy>
  <cp:revision>55</cp:revision>
  <dcterms:created xsi:type="dcterms:W3CDTF">2004-12-17T01:41:47Z</dcterms:created>
  <dcterms:modified xsi:type="dcterms:W3CDTF">2017-04-07T19:46:32Z</dcterms:modified>
</cp:coreProperties>
</file>